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552" r:id="rId3"/>
    <p:sldId id="277" r:id="rId4"/>
    <p:sldId id="553" r:id="rId5"/>
    <p:sldId id="262" r:id="rId6"/>
    <p:sldId id="558" r:id="rId7"/>
    <p:sldId id="556" r:id="rId8"/>
    <p:sldId id="264" r:id="rId9"/>
    <p:sldId id="555" r:id="rId10"/>
    <p:sldId id="259" r:id="rId11"/>
    <p:sldId id="55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2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5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0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1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0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5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F392-A32F-4B8D-B8A7-16093C407291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9FD0-1D16-4A06-A893-76E553A9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3584" y="851987"/>
            <a:ext cx="3944203" cy="54201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/>
              <a:t>Text books – school</a:t>
            </a:r>
          </a:p>
          <a:p>
            <a:pPr marL="0" indent="0" algn="ctr">
              <a:buNone/>
            </a:pPr>
            <a:r>
              <a:rPr lang="en-GB" sz="3200" dirty="0"/>
              <a:t>Revision Packs</a:t>
            </a:r>
          </a:p>
          <a:p>
            <a:pPr marL="0" indent="0" algn="ctr">
              <a:buNone/>
            </a:pPr>
            <a:r>
              <a:rPr lang="en-GB" sz="3200" dirty="0"/>
              <a:t>Past Papers</a:t>
            </a:r>
          </a:p>
          <a:p>
            <a:pPr marL="0" indent="0" algn="ctr">
              <a:buNone/>
            </a:pPr>
            <a:r>
              <a:rPr lang="en-GB" sz="3200" dirty="0"/>
              <a:t>Revision Books</a:t>
            </a:r>
          </a:p>
          <a:p>
            <a:pPr marL="0" indent="0" algn="ctr">
              <a:buNone/>
            </a:pPr>
            <a:r>
              <a:rPr lang="en-US" sz="3200" dirty="0"/>
              <a:t>Revision websites</a:t>
            </a:r>
            <a:endParaRPr lang="en-GB" sz="3200" dirty="0"/>
          </a:p>
          <a:p>
            <a:pPr marL="0" indent="0" algn="ctr">
              <a:buNone/>
            </a:pPr>
            <a:r>
              <a:rPr lang="en-US" sz="3200" dirty="0"/>
              <a:t>100% Book</a:t>
            </a:r>
            <a:endParaRPr lang="en-GB" sz="3200" dirty="0"/>
          </a:p>
          <a:p>
            <a:pPr marL="0" indent="0" algn="ctr">
              <a:buNone/>
            </a:pPr>
            <a:r>
              <a:rPr lang="en-GB" sz="3200" b="1" dirty="0">
                <a:solidFill>
                  <a:srgbClr val="FF0000"/>
                </a:solidFill>
              </a:rPr>
              <a:t>How to Revise</a:t>
            </a:r>
          </a:p>
          <a:p>
            <a:pPr marL="0" indent="0" algn="ctr">
              <a:buNone/>
            </a:pPr>
            <a:r>
              <a:rPr lang="en-GB" sz="3200" dirty="0"/>
              <a:t>Study Skills Week</a:t>
            </a:r>
          </a:p>
          <a:p>
            <a:pPr marL="0" indent="0" algn="ctr">
              <a:buNone/>
            </a:pPr>
            <a:r>
              <a:rPr lang="en-US" sz="3200" dirty="0"/>
              <a:t>Nudges</a:t>
            </a:r>
          </a:p>
          <a:p>
            <a:pPr marL="0" indent="0" algn="ctr">
              <a:buNone/>
            </a:pPr>
            <a:r>
              <a:rPr lang="en-US" sz="3200" dirty="0"/>
              <a:t>Revision schedules</a:t>
            </a: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584" y="79143"/>
            <a:ext cx="2669742" cy="820970"/>
          </a:xfrm>
        </p:spPr>
        <p:txBody>
          <a:bodyPr/>
          <a:lstStyle/>
          <a:p>
            <a:r>
              <a:rPr lang="en-GB" sz="4400" dirty="0">
                <a:solidFill>
                  <a:srgbClr val="FF0000"/>
                </a:solidFill>
              </a:rPr>
              <a:t>Revision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95" y="3562065"/>
            <a:ext cx="4645087" cy="3295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673" b="5369"/>
          <a:stretch/>
        </p:blipFill>
        <p:spPr>
          <a:xfrm>
            <a:off x="4379495" y="1"/>
            <a:ext cx="4764505" cy="35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6"/>
    </mc:Choice>
    <mc:Fallback xmlns="">
      <p:transition spd="slow" advTm="304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14" y="1758143"/>
            <a:ext cx="8222699" cy="30854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100 % Book 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Biology /Chemistry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Foldable Revision Aids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Take charge of your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" y="51368"/>
            <a:ext cx="2819104" cy="2114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31907" y="30227"/>
            <a:ext cx="2405132" cy="257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517" y="5007666"/>
            <a:ext cx="809592" cy="965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7917" y="1108532"/>
            <a:ext cx="3224284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omic Sans MS" panose="030F0702030302020204" pitchFamily="66" charset="0"/>
              </a:rPr>
              <a:t>  100% foldable tasks</a:t>
            </a:r>
            <a:endParaRPr lang="en-GB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3DF3F-8E96-4682-806D-EF9507C42248}"/>
              </a:ext>
            </a:extLst>
          </p:cNvPr>
          <p:cNvSpPr/>
          <p:nvPr/>
        </p:nvSpPr>
        <p:spPr>
          <a:xfrm>
            <a:off x="1313121" y="5121292"/>
            <a:ext cx="6331687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GB" b="1" dirty="0">
                <a:latin typeface="Trebuchet MS" panose="020B0603020202020204" pitchFamily="34" charset="0"/>
              </a:rPr>
              <a:t>VLE : </a:t>
            </a: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Combined Science Chemistry (Trilogy) - from 2016</a:t>
            </a:r>
            <a:endParaRPr lang="en-GB" b="1" i="0" dirty="0">
              <a:solidFill>
                <a:srgbClr val="FFFFFF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30458-7E21-43FB-BE87-BFFB13D2EFE2}"/>
              </a:ext>
            </a:extLst>
          </p:cNvPr>
          <p:cNvSpPr/>
          <p:nvPr/>
        </p:nvSpPr>
        <p:spPr>
          <a:xfrm>
            <a:off x="1313121" y="5867552"/>
            <a:ext cx="6331687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VLE: </a:t>
            </a: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Combined Science </a:t>
            </a:r>
            <a:r>
              <a:rPr lang="en-GB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BIology</a:t>
            </a: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 (Trilogy) - from 2016</a:t>
            </a:r>
            <a:endParaRPr lang="en-GB" b="1" i="0" dirty="0">
              <a:solidFill>
                <a:srgbClr val="FFFFFF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26" name="Picture 2" descr="AQA GCSE Chemistry for Combined Sciences: Trilogy">
            <a:extLst>
              <a:ext uri="{FF2B5EF4-FFF2-40B4-BE49-F238E27FC236}">
                <a16:creationId xmlns:a16="http://schemas.microsoft.com/office/drawing/2014/main" id="{6C29EBE8-9547-46C7-808A-94C78D1F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" y="4844906"/>
            <a:ext cx="809592" cy="8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6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648" y="103031"/>
            <a:ext cx="54605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Blood 100% foldable task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3668" y="2112136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p.52-53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301" y="4012549"/>
            <a:ext cx="8602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Sometimes,  you need to mix up the way you make your revision notes…….    to improve your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motivation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……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Try this method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Mr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Bowman</a:t>
            </a:r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89" y="5074275"/>
            <a:ext cx="8538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Cut out the template along the bold lines and crease along the dotted lines. You have then made a foldable, which you could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stick</a:t>
            </a:r>
            <a:r>
              <a:rPr lang="en-US" sz="2000" dirty="0">
                <a:latin typeface="Comic Sans MS" panose="030F0702030302020204" pitchFamily="66" charset="0"/>
              </a:rPr>
              <a:t> (the middle panel) into your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100 % book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Look at the syllabus statements, could you summarise your knowledge of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Plasma, Platelets, Red Blood cells and White blood cells </a:t>
            </a:r>
            <a:r>
              <a:rPr lang="en-US" sz="2000" dirty="0">
                <a:latin typeface="Comic Sans MS" panose="030F0702030302020204" pitchFamily="66" charset="0"/>
              </a:rPr>
              <a:t>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3037" y="2818327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p.52-53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201" t="41681" r="39409" b="16242"/>
          <a:stretch/>
        </p:blipFill>
        <p:spPr>
          <a:xfrm>
            <a:off x="6143223" y="0"/>
            <a:ext cx="3000777" cy="3928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165" t="20731" r="41190" b="54093"/>
          <a:stretch/>
        </p:blipFill>
        <p:spPr>
          <a:xfrm>
            <a:off x="167425" y="708338"/>
            <a:ext cx="4507606" cy="28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8" y="96419"/>
            <a:ext cx="8085666" cy="6478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490" y="334851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Platelets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475" y="215213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Plasma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259" y="1904884"/>
            <a:ext cx="193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Red blood cells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348232">
            <a:off x="4238259" y="4720334"/>
            <a:ext cx="193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White blood cells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5EA5-9393-490B-96FA-C30D13664931}"/>
              </a:ext>
            </a:extLst>
          </p:cNvPr>
          <p:cNvSpPr txBox="1"/>
          <p:nvPr/>
        </p:nvSpPr>
        <p:spPr>
          <a:xfrm>
            <a:off x="2895206" y="2258238"/>
            <a:ext cx="2726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Biconcave discs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No nucleus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Flexible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Packed full of haemoglobin</a:t>
            </a:r>
            <a:endParaRPr lang="en-GB" sz="1600" b="1" dirty="0">
              <a:latin typeface="Bradley Hand ITC" panose="03070402050302030203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BA4CB-94B4-41F3-827A-27453CA0B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05" t="68463" r="16959" b="22070"/>
          <a:stretch/>
        </p:blipFill>
        <p:spPr>
          <a:xfrm>
            <a:off x="4033843" y="1037136"/>
            <a:ext cx="865328" cy="800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2E7192-11BB-471B-91BE-F059A829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07" t="16932" r="5229" b="44903"/>
          <a:stretch/>
        </p:blipFill>
        <p:spPr>
          <a:xfrm>
            <a:off x="5969436" y="1437362"/>
            <a:ext cx="865328" cy="1180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B38120-0E28-4A13-9EB2-E26E39F57387}"/>
              </a:ext>
            </a:extLst>
          </p:cNvPr>
          <p:cNvSpPr txBox="1"/>
          <p:nvPr/>
        </p:nvSpPr>
        <p:spPr>
          <a:xfrm>
            <a:off x="5013367" y="380408"/>
            <a:ext cx="27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Yellow fluid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Transports sugars, urea and carbon dioxide</a:t>
            </a:r>
            <a:endParaRPr lang="en-GB" sz="1600" b="1" dirty="0">
              <a:latin typeface="Bradley Hand ITC" panose="03070402050302030203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4350D-AE92-4D09-AB5D-F38BCEBAC9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57" t="51672" r="25254" b="37237"/>
          <a:stretch/>
        </p:blipFill>
        <p:spPr>
          <a:xfrm>
            <a:off x="1887363" y="1604558"/>
            <a:ext cx="1041763" cy="7378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CCA354-7BD2-46C0-AF7D-7E1A4FFD0700}"/>
              </a:ext>
            </a:extLst>
          </p:cNvPr>
          <p:cNvSpPr txBox="1"/>
          <p:nvPr/>
        </p:nvSpPr>
        <p:spPr>
          <a:xfrm>
            <a:off x="866410" y="626629"/>
            <a:ext cx="27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Small Fragments of cells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No nucleus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Blood clotting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26038-B238-4DF8-90B2-54F9FB07ACCC}"/>
              </a:ext>
            </a:extLst>
          </p:cNvPr>
          <p:cNvSpPr txBox="1"/>
          <p:nvPr/>
        </p:nvSpPr>
        <p:spPr>
          <a:xfrm>
            <a:off x="2895206" y="3438407"/>
            <a:ext cx="2726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Lymphocytes – produce antibodies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Phagocytes- ingest</a:t>
            </a:r>
          </a:p>
          <a:p>
            <a:pPr algn="ctr"/>
            <a:r>
              <a:rPr lang="en-US" sz="1600" b="1" dirty="0">
                <a:latin typeface="Bradley Hand ITC" panose="03070402050302030203" pitchFamily="66" charset="0"/>
              </a:rPr>
              <a:t>pathogens</a:t>
            </a:r>
          </a:p>
        </p:txBody>
      </p:sp>
    </p:spTree>
    <p:extLst>
      <p:ext uri="{BB962C8B-B14F-4D97-AF65-F5344CB8AC3E}">
        <p14:creationId xmlns:p14="http://schemas.microsoft.com/office/powerpoint/2010/main" val="159433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0" y="0"/>
            <a:ext cx="9144000" cy="434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00" y="4486255"/>
            <a:ext cx="5480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In a revision power hour, set yourself clear smart targets to complete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Don’t just set yourself a target to revise for one hour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Set yourself three specific achievable tasks to complete within the hour. One of these tasks must be writing an exam answer in timed conditions.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This is effective revision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026" name="Picture 2" descr="http://www.greystonerecords.co.uk/blog/wp-content/uploads/2017/08/SMART-TARGETS-HEADER-1038x4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32" y="4356754"/>
            <a:ext cx="3489708" cy="16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0"/>
    </mc:Choice>
    <mc:Fallback xmlns="">
      <p:transition spd="slow" advTm="302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490" cy="6703453"/>
          </a:xfrm>
          <a:prstGeom prst="rect">
            <a:avLst/>
          </a:prstGeom>
        </p:spPr>
      </p:pic>
      <p:sp>
        <p:nvSpPr>
          <p:cNvPr id="7" name="AutoShape 2" descr="Image result for gcse biology cgp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568" t="19455" r="16818" b="11818"/>
          <a:stretch/>
        </p:blipFill>
        <p:spPr>
          <a:xfrm>
            <a:off x="187037" y="304799"/>
            <a:ext cx="8655628" cy="6272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84421" y="1549715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91024" y="121057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95480" y="1854514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93334" y="2193657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91024" y="2498456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495696" y="121057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506428" y="1528207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06213" y="2803255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19255" y="3125570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534333" y="1871686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97691" y="1871643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514851" y="2187174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319255" y="3741609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07006" y="121057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97691" y="1528207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923269" y="1564697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931320" y="184378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506428" y="2491973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103348" y="184378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504755" y="3759167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914721" y="121057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931320" y="184378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504755" y="3125570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697691" y="2187174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319776" y="3437669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317349" y="1865158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41452" y="1150402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RS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03348" y="1549715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341452" y="1154722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RS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2879" y="1479052"/>
            <a:ext cx="83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</a:rPr>
              <a:t>English</a:t>
            </a:r>
            <a:endParaRPr lang="en-GB" sz="1400" dirty="0">
              <a:solidFill>
                <a:schemeClr val="accent5">
                  <a:lumMod val="90000"/>
                  <a:lumOff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8996" y="1825121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</a:rPr>
              <a:t>PE</a:t>
            </a:r>
            <a:endParaRPr lang="en-GB" sz="1400" dirty="0">
              <a:solidFill>
                <a:schemeClr val="accent5">
                  <a:lumMod val="90000"/>
                  <a:lumOff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8994" y="2115533"/>
            <a:ext cx="84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Maths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25506" y="3094484"/>
            <a:ext cx="83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</a:rPr>
              <a:t>French</a:t>
            </a:r>
            <a:endParaRPr lang="en-GB" sz="1400" dirty="0">
              <a:solidFill>
                <a:schemeClr val="accent5">
                  <a:lumMod val="90000"/>
                  <a:lumOff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8379" y="2430719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</a:rPr>
              <a:t>Geog</a:t>
            </a:r>
            <a:endParaRPr lang="en-GB" sz="1400" dirty="0">
              <a:solidFill>
                <a:schemeClr val="accent5">
                  <a:lumMod val="90000"/>
                  <a:lumOff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8379" y="2747239"/>
            <a:ext cx="83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82346" y="825260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8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4970" y="1133037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4969" y="1395826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18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95389" y="3732266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910481" y="3716946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491384" y="3436053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709320" y="3410296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689225" y="2469252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906241" y="2187174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946265" y="2106836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</a:t>
            </a:r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5103348" y="3741609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939379" y="3619191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984008" y="1732096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984008" y="1443553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1904970" y="846945"/>
            <a:ext cx="62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0C8C43-F3D7-456C-AA46-0F0A9B70E988}"/>
              </a:ext>
            </a:extLst>
          </p:cNvPr>
          <p:cNvSpPr txBox="1"/>
          <p:nvPr/>
        </p:nvSpPr>
        <p:spPr>
          <a:xfrm>
            <a:off x="3234161" y="2687976"/>
            <a:ext cx="114221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Maths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E89490-5A8D-4DF0-9A16-A8D24CE6AF7F}"/>
              </a:ext>
            </a:extLst>
          </p:cNvPr>
          <p:cNvSpPr txBox="1"/>
          <p:nvPr/>
        </p:nvSpPr>
        <p:spPr>
          <a:xfrm>
            <a:off x="8026340" y="1133037"/>
            <a:ext cx="412124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D68002-26B6-47B6-A409-E3AC59AC737F}"/>
              </a:ext>
            </a:extLst>
          </p:cNvPr>
          <p:cNvSpPr txBox="1"/>
          <p:nvPr/>
        </p:nvSpPr>
        <p:spPr>
          <a:xfrm>
            <a:off x="8022157" y="1742740"/>
            <a:ext cx="412124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CDF3319-D437-4E83-BDD5-12218E32A2BC}"/>
              </a:ext>
            </a:extLst>
          </p:cNvPr>
          <p:cNvSpPr txBox="1"/>
          <p:nvPr/>
        </p:nvSpPr>
        <p:spPr>
          <a:xfrm>
            <a:off x="8026340" y="2716461"/>
            <a:ext cx="412124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III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5476411-72FA-4891-B5D8-B3B5B3114DAA}"/>
              </a:ext>
            </a:extLst>
          </p:cNvPr>
          <p:cNvSpPr/>
          <p:nvPr/>
        </p:nvSpPr>
        <p:spPr>
          <a:xfrm>
            <a:off x="4504755" y="2790957"/>
            <a:ext cx="140278" cy="12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4B268C-30B3-4F1F-AC41-274BCAFC1020}"/>
              </a:ext>
            </a:extLst>
          </p:cNvPr>
          <p:cNvSpPr/>
          <p:nvPr/>
        </p:nvSpPr>
        <p:spPr>
          <a:xfrm>
            <a:off x="4715819" y="2825125"/>
            <a:ext cx="109114" cy="73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A49725-6C84-4931-87C7-690E63159AA3}"/>
              </a:ext>
            </a:extLst>
          </p:cNvPr>
          <p:cNvSpPr txBox="1"/>
          <p:nvPr/>
        </p:nvSpPr>
        <p:spPr>
          <a:xfrm>
            <a:off x="372140" y="304799"/>
            <a:ext cx="687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tracking sheet used in previous years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EBE92C-718C-4267-9088-308B3B1BB3E1}"/>
              </a:ext>
            </a:extLst>
          </p:cNvPr>
          <p:cNvSpPr txBox="1"/>
          <p:nvPr/>
        </p:nvSpPr>
        <p:spPr>
          <a:xfrm>
            <a:off x="3248929" y="3383837"/>
            <a:ext cx="84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Physics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95A39C-8874-4B65-964B-472072167816}"/>
              </a:ext>
            </a:extLst>
          </p:cNvPr>
          <p:cNvSpPr txBox="1"/>
          <p:nvPr/>
        </p:nvSpPr>
        <p:spPr>
          <a:xfrm>
            <a:off x="3249426" y="3707029"/>
            <a:ext cx="84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Biol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132"/>
    </mc:Choice>
    <mc:Fallback xmlns="">
      <p:transition spd="slow" advTm="301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AFB93-E343-4032-ACE2-ABFE748E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24582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8BC1C4-85F2-41E2-A4ED-9B9BBF34528A}"/>
              </a:ext>
            </a:extLst>
          </p:cNvPr>
          <p:cNvSpPr txBox="1"/>
          <p:nvPr/>
        </p:nvSpPr>
        <p:spPr>
          <a:xfrm>
            <a:off x="728330" y="21265"/>
            <a:ext cx="768734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 corners for effective revision</a:t>
            </a:r>
          </a:p>
        </p:txBody>
      </p:sp>
    </p:spTree>
    <p:extLst>
      <p:ext uri="{BB962C8B-B14F-4D97-AF65-F5344CB8AC3E}">
        <p14:creationId xmlns:p14="http://schemas.microsoft.com/office/powerpoint/2010/main" val="276813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693"/>
            <a:ext cx="9144000" cy="66453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1358" y="1361814"/>
            <a:ext cx="69749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Research by Bjork, 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Dunlosky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 and </a:t>
            </a: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Kornell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 (2012)  has demonstrated that students </a:t>
            </a:r>
            <a:r>
              <a:rPr lang="en-GB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don't like to use the most effective revision techniques 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like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self-testing 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(they don't think it aids their learning), or using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flashcards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 and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quizzing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Not only that, students also routinely use less effective revision techniques, like </a:t>
            </a:r>
            <a:r>
              <a:rPr lang="en-GB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rereading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 their class books and 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highlighting 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their notes.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So year 11 ... going forward....  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'answer questions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' when you are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revising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...this will make 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greatest impact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for you..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210" y="5247977"/>
            <a:ext cx="102264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Mr Bowman</a:t>
            </a:r>
          </a:p>
        </p:txBody>
      </p:sp>
    </p:spTree>
    <p:extLst>
      <p:ext uri="{BB962C8B-B14F-4D97-AF65-F5344CB8AC3E}">
        <p14:creationId xmlns:p14="http://schemas.microsoft.com/office/powerpoint/2010/main" val="25502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48FF9-BC72-43CB-A8BF-8EFEE80A2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3" t="6822" b="45736"/>
          <a:stretch/>
        </p:blipFill>
        <p:spPr>
          <a:xfrm>
            <a:off x="1477221" y="999460"/>
            <a:ext cx="6189557" cy="46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Leitner System for Spaced Repe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1115"/>
            <a:ext cx="5184576" cy="36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43" y="86263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 spaced repetition system for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flashcards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50864"/>
            <a:ext cx="2780982" cy="3153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049" y="5002052"/>
            <a:ext cx="8174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Every card starts out in Box 1. When you get a card right, it graduates to the next box. If you get a card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wrong,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it goes all the way back to Box 1 –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no matter where it was.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In this way, you ensure that you’re studying the material that really challenges you.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820729"/>
          </a:xfrm>
        </p:spPr>
        <p:txBody>
          <a:bodyPr/>
          <a:lstStyle/>
          <a:p>
            <a:pPr algn="ctr"/>
            <a:r>
              <a:rPr lang="en-GB" dirty="0"/>
              <a:t>Revision Technique - Flashcards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3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0"/>
    </mc:Choice>
    <mc:Fallback xmlns="">
      <p:transition spd="slow" advTm="30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41" t="28364" r="38863" b="16181"/>
          <a:stretch/>
        </p:blipFill>
        <p:spPr>
          <a:xfrm>
            <a:off x="239920" y="1369048"/>
            <a:ext cx="8479715" cy="54889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86771" y="4772159"/>
            <a:ext cx="7191740" cy="1283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1486771" y="1961250"/>
            <a:ext cx="0" cy="489675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5628" t="20801" r="2605" b="18537"/>
          <a:stretch/>
        </p:blipFill>
        <p:spPr>
          <a:xfrm>
            <a:off x="1594026" y="1567679"/>
            <a:ext cx="1663463" cy="2840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216" t="21590" r="65078" b="27465"/>
          <a:stretch/>
        </p:blipFill>
        <p:spPr>
          <a:xfrm>
            <a:off x="300655" y="1567679"/>
            <a:ext cx="1091951" cy="1134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5863" t="83039" r="14370" b="4619"/>
          <a:stretch/>
        </p:blipFill>
        <p:spPr>
          <a:xfrm>
            <a:off x="1594026" y="4866203"/>
            <a:ext cx="1792234" cy="2392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534" y="380554"/>
            <a:ext cx="897878" cy="7590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2767">
            <a:off x="8441636" y="566590"/>
            <a:ext cx="344714" cy="25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243" y="207148"/>
            <a:ext cx="80359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omic Sans MS" panose="030F0702030302020204" pitchFamily="66" charset="0"/>
              </a:rPr>
              <a:t>Try the Cornell strategy in your 100% book. Divide up a page in your 100% book into </a:t>
            </a:r>
            <a:r>
              <a:rPr lang="en-GB" sz="1350" dirty="0">
                <a:solidFill>
                  <a:srgbClr val="0070C0"/>
                </a:solidFill>
                <a:latin typeface="Comic Sans MS" panose="030F0702030302020204" pitchFamily="66" charset="0"/>
              </a:rPr>
              <a:t>three</a:t>
            </a:r>
            <a:r>
              <a:rPr lang="en-GB" sz="1350" dirty="0">
                <a:latin typeface="Comic Sans MS" panose="030F0702030302020204" pitchFamily="66" charset="0"/>
              </a:rPr>
              <a:t> sections as shown below. In area </a:t>
            </a:r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350" dirty="0">
                <a:latin typeface="Comic Sans MS" panose="030F0702030302020204" pitchFamily="66" charset="0"/>
              </a:rPr>
              <a:t>, write down everything you know about a certain topic. Two days later re-read area </a:t>
            </a:r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350" dirty="0">
                <a:latin typeface="Comic Sans MS" panose="030F0702030302020204" pitchFamily="66" charset="0"/>
              </a:rPr>
              <a:t> and then add questions, or main theme ideas to area </a:t>
            </a:r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350" dirty="0">
                <a:latin typeface="Comic Sans MS" panose="030F0702030302020204" pitchFamily="66" charset="0"/>
              </a:rPr>
              <a:t>. A week later, revisit this page and re-read areas </a:t>
            </a:r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350" dirty="0">
                <a:latin typeface="Comic Sans MS" panose="030F0702030302020204" pitchFamily="66" charset="0"/>
              </a:rPr>
              <a:t> and </a:t>
            </a:r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350" dirty="0">
                <a:latin typeface="Comic Sans MS" panose="030F0702030302020204" pitchFamily="66" charset="0"/>
              </a:rPr>
              <a:t>. Then write  a concise summary in area </a:t>
            </a:r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1350" dirty="0">
                <a:latin typeface="Comic Sans MS" panose="030F0702030302020204" pitchFamily="66" charset="0"/>
              </a:rPr>
              <a:t>. You have now transformed potential learning </a:t>
            </a:r>
            <a:r>
              <a:rPr lang="en-GB" sz="1350" dirty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GB" sz="1350" dirty="0">
                <a:latin typeface="Comic Sans MS" panose="030F0702030302020204" pitchFamily="66" charset="0"/>
              </a:rPr>
              <a:t> times and hopefully it will now be embedded. </a:t>
            </a:r>
            <a:r>
              <a:rPr lang="en-GB" sz="1350" dirty="0">
                <a:solidFill>
                  <a:srgbClr val="00B050"/>
                </a:solidFill>
                <a:latin typeface="Comic Sans MS" panose="030F0702030302020204" pitchFamily="66" charset="0"/>
              </a:rPr>
              <a:t>Mr Harris</a:t>
            </a:r>
          </a:p>
        </p:txBody>
      </p:sp>
      <p:sp>
        <p:nvSpPr>
          <p:cNvPr id="9" name="Rectangle 8"/>
          <p:cNvSpPr/>
          <p:nvPr/>
        </p:nvSpPr>
        <p:spPr>
          <a:xfrm>
            <a:off x="8341259" y="2087406"/>
            <a:ext cx="26321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350" dirty="0"/>
          </a:p>
        </p:txBody>
      </p:sp>
      <p:sp>
        <p:nvSpPr>
          <p:cNvPr id="22" name="Rectangle 21"/>
          <p:cNvSpPr/>
          <p:nvPr/>
        </p:nvSpPr>
        <p:spPr>
          <a:xfrm>
            <a:off x="8394466" y="4879015"/>
            <a:ext cx="29046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350" dirty="0"/>
          </a:p>
        </p:txBody>
      </p:sp>
      <p:sp>
        <p:nvSpPr>
          <p:cNvPr id="23" name="Rectangle 22"/>
          <p:cNvSpPr/>
          <p:nvPr/>
        </p:nvSpPr>
        <p:spPr>
          <a:xfrm>
            <a:off x="394129" y="5451643"/>
            <a:ext cx="29046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3386260" y="1759632"/>
            <a:ext cx="4867756" cy="229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The theme of </a:t>
            </a:r>
            <a:r>
              <a:rPr lang="en-GB" sz="1350" dirty="0">
                <a:solidFill>
                  <a:srgbClr val="FF0000"/>
                </a:solidFill>
              </a:rPr>
              <a:t>revenge</a:t>
            </a:r>
            <a:r>
              <a:rPr lang="en-GB" sz="1350" dirty="0"/>
              <a:t> in the Merchant of Venice</a:t>
            </a:r>
          </a:p>
          <a:p>
            <a:endParaRPr lang="en-GB" sz="1350" dirty="0"/>
          </a:p>
          <a:p>
            <a:r>
              <a:rPr lang="en-GB" sz="1350" dirty="0">
                <a:solidFill>
                  <a:srgbClr val="0070C0"/>
                </a:solidFill>
              </a:rPr>
              <a:t>Shylock’s grudge against Antonio </a:t>
            </a:r>
            <a:r>
              <a:rPr lang="en-GB" sz="1350" dirty="0"/>
              <a:t>‘ </a:t>
            </a:r>
            <a:r>
              <a:rPr lang="en-GB" sz="788" dirty="0"/>
              <a:t>you call me a misbeliever, cut throat dog, and spit upon my Jewish </a:t>
            </a:r>
            <a:r>
              <a:rPr lang="en-GB" sz="788" dirty="0" err="1"/>
              <a:t>gaberdine</a:t>
            </a:r>
            <a:r>
              <a:rPr lang="en-GB" sz="788" dirty="0"/>
              <a:t>.. And foot me as you spurn a stranger cur</a:t>
            </a:r>
            <a:r>
              <a:rPr lang="en-GB" sz="1350" dirty="0"/>
              <a:t>’ ……</a:t>
            </a:r>
          </a:p>
          <a:p>
            <a:r>
              <a:rPr lang="en-GB" sz="1350" dirty="0">
                <a:solidFill>
                  <a:srgbClr val="0070C0"/>
                </a:solidFill>
              </a:rPr>
              <a:t>The bond –act of vengeance or light hearted joke ? </a:t>
            </a:r>
            <a:r>
              <a:rPr lang="en-GB" sz="1350" dirty="0"/>
              <a:t>‘ </a:t>
            </a:r>
            <a:r>
              <a:rPr lang="en-GB" sz="788" dirty="0"/>
              <a:t>a merry sport</a:t>
            </a:r>
            <a:r>
              <a:rPr lang="en-GB" sz="1350" dirty="0"/>
              <a:t>’….. </a:t>
            </a:r>
            <a:r>
              <a:rPr lang="en-GB" sz="1350" dirty="0">
                <a:solidFill>
                  <a:srgbClr val="0070C0"/>
                </a:solidFill>
              </a:rPr>
              <a:t>Shylock wishes violent retribution on Jessica </a:t>
            </a:r>
            <a:r>
              <a:rPr lang="en-GB" sz="1350" dirty="0"/>
              <a:t>‘</a:t>
            </a:r>
            <a:r>
              <a:rPr lang="en-GB" sz="788" dirty="0"/>
              <a:t>I would my daughter were dead at my foot, and the jewels in her ear</a:t>
            </a:r>
            <a:r>
              <a:rPr lang="en-GB" sz="1350" dirty="0"/>
              <a:t>’…. </a:t>
            </a:r>
          </a:p>
          <a:p>
            <a:r>
              <a:rPr lang="en-GB" sz="1350" dirty="0">
                <a:solidFill>
                  <a:srgbClr val="0070C0"/>
                </a:solidFill>
              </a:rPr>
              <a:t>Jessica’s betrayal seems to intensify Shylock’s hatred of Antonio  </a:t>
            </a:r>
            <a:r>
              <a:rPr lang="en-GB" sz="788" dirty="0"/>
              <a:t>I’ll plague him:</a:t>
            </a:r>
            <a:r>
              <a:rPr lang="en-GB" sz="1350" dirty="0">
                <a:solidFill>
                  <a:srgbClr val="0070C0"/>
                </a:solidFill>
              </a:rPr>
              <a:t> </a:t>
            </a:r>
            <a:r>
              <a:rPr lang="en-GB" sz="788" dirty="0"/>
              <a:t>‘I’ll torture him</a:t>
            </a:r>
            <a:r>
              <a:rPr lang="en-GB" sz="1350" dirty="0"/>
              <a:t>’ ….</a:t>
            </a:r>
          </a:p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Shylock repeatedly refuses to show mercy during the trial </a:t>
            </a:r>
            <a:r>
              <a:rPr lang="en-GB" sz="788" dirty="0"/>
              <a:t>‘ The pound of flesh , which I demand of him, Is dearly bought: tis mine and I will have it’…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08" y="2870773"/>
            <a:ext cx="111639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Shylock’s refusal to show mercy, while understandable, leads to his down fall. Shakespeare is showing the audience the consequence of </a:t>
            </a:r>
            <a:r>
              <a:rPr lang="en-GB" sz="1200" dirty="0">
                <a:solidFill>
                  <a:srgbClr val="FF0000"/>
                </a:solidFill>
              </a:rPr>
              <a:t>vengeance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7530" y="5385229"/>
            <a:ext cx="4996527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The theme of </a:t>
            </a:r>
            <a:r>
              <a:rPr lang="en-GB" sz="1350" dirty="0">
                <a:solidFill>
                  <a:srgbClr val="FF0000"/>
                </a:solidFill>
              </a:rPr>
              <a:t>revenge</a:t>
            </a:r>
            <a:r>
              <a:rPr lang="en-GB" sz="1350" dirty="0"/>
              <a:t> in the Merchant of Venice………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223" y="4788527"/>
            <a:ext cx="1254371" cy="3945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7983" y="5243894"/>
            <a:ext cx="1371600" cy="7155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FF00"/>
                </a:solidFill>
              </a:rPr>
              <a:t>Take a picture of this slide and act upon it</a:t>
            </a:r>
          </a:p>
        </p:txBody>
      </p:sp>
    </p:spTree>
    <p:extLst>
      <p:ext uri="{BB962C8B-B14F-4D97-AF65-F5344CB8AC3E}">
        <p14:creationId xmlns:p14="http://schemas.microsoft.com/office/powerpoint/2010/main" val="327981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560752" y="116741"/>
            <a:ext cx="7886700" cy="10081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Revision Technique – Question &amp; Answer strips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341" t="28364" r="38863" b="24102"/>
          <a:stretch/>
        </p:blipFill>
        <p:spPr>
          <a:xfrm>
            <a:off x="259376" y="1124854"/>
            <a:ext cx="1239655" cy="338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41" t="28364" r="38863" b="24330"/>
          <a:stretch/>
        </p:blipFill>
        <p:spPr>
          <a:xfrm>
            <a:off x="1710932" y="1124853"/>
            <a:ext cx="1543889" cy="337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0" y="1371955"/>
            <a:ext cx="347502" cy="262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9" y="1633111"/>
            <a:ext cx="347502" cy="262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9" y="1855617"/>
            <a:ext cx="347502" cy="262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76" y="2087631"/>
            <a:ext cx="347502" cy="262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2" y="2364817"/>
            <a:ext cx="347502" cy="262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0" y="2808176"/>
            <a:ext cx="347502" cy="262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31" y="3075960"/>
            <a:ext cx="354347" cy="267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2" y="3304735"/>
            <a:ext cx="347502" cy="262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31" y="3514384"/>
            <a:ext cx="347502" cy="262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31" y="3792480"/>
            <a:ext cx="347502" cy="262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4727" y="5236591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Go to the GCSE Chemistry VLE. Make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20 questions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answers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for this chemistry topic.  At least 4 of your questions, must start with the question stem ‘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describe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’ and 4 must start with the stem ‘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explain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’. Present your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questions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answers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in two different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colours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Read all six pages on this topic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7" y="1166213"/>
            <a:ext cx="5269392" cy="4134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04619" y="2213264"/>
            <a:ext cx="3992451" cy="156966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Half your page and crease it ….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So that you can reveal your answers.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3789" y="1403274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3789" y="1624785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0574" y="1858735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30574" y="2095587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0574" y="2334007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0218" y="2817701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35138" y="3066315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3682" y="3304735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30218" y="3543155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30218" y="3802087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5"/>
    </mc:Choice>
    <mc:Fallback xmlns="">
      <p:transition spd="slow" advTm="26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|2.8|3.1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7|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712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Comic Sans MS</vt:lpstr>
      <vt:lpstr>Georgia</vt:lpstr>
      <vt:lpstr>Times New Roman</vt:lpstr>
      <vt:lpstr>Trebuchet MS</vt:lpstr>
      <vt:lpstr>Office Theme</vt:lpstr>
      <vt:lpstr>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Technique - Flashcards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Christopher Bowman</dc:creator>
  <cp:lastModifiedBy>Chris Girdler</cp:lastModifiedBy>
  <cp:revision>4</cp:revision>
  <dcterms:created xsi:type="dcterms:W3CDTF">2020-09-21T11:26:08Z</dcterms:created>
  <dcterms:modified xsi:type="dcterms:W3CDTF">2020-10-23T10:34:14Z</dcterms:modified>
</cp:coreProperties>
</file>